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Instrument Sans Medium"/>
      <p:regular r:id="rId12"/>
    </p:embeddedFont>
    <p:embeddedFont>
      <p:font typeface="Instrument Sans Medium"/>
      <p:regular r:id="rId13"/>
    </p:embeddedFont>
    <p:embeddedFont>
      <p:font typeface="Instrument Sans Medium"/>
      <p:regular r:id="rId14"/>
    </p:embeddedFont>
    <p:embeddedFont>
      <p:font typeface="Instrument Sans Medium"/>
      <p:regular r:id="rId15"/>
    </p:embeddedFont>
    <p:embeddedFont>
      <p:font typeface="Open Sans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3-1.png>
</file>

<file path=ppt/media/image-3-2.png>
</file>

<file path=ppt/media/image-3-3.png>
</file>

<file path=ppt/media/image-3-4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Smart Prescription Fraud Prevention &amp; Real-Time Verification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 Name: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Niyomugabo Nice Kevin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 ID: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26708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Course: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PL/SQL Capstone Project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November 17, 2025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3734" y="454700"/>
            <a:ext cx="7989332" cy="10310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Project Overview: Safeguarding Healthcare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063734" y="1733193"/>
            <a:ext cx="7989332" cy="5279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Smart Prescription Fraud Prevention &amp; Real-Time Verification System is designed to combat rising prescription fraud, ensuring patient safety and regulatory compliance.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6063734" y="2694027"/>
            <a:ext cx="3912156" cy="1748790"/>
          </a:xfrm>
          <a:prstGeom prst="roundRect">
            <a:avLst>
              <a:gd name="adj" fmla="val 6275"/>
            </a:avLst>
          </a:prstGeom>
          <a:solidFill>
            <a:srgbClr val="1F1F1F"/>
          </a:solidFill>
          <a:ln/>
        </p:spPr>
      </p:sp>
      <p:sp>
        <p:nvSpPr>
          <p:cNvPr id="6" name="Shape 3"/>
          <p:cNvSpPr/>
          <p:nvPr/>
        </p:nvSpPr>
        <p:spPr>
          <a:xfrm>
            <a:off x="6063734" y="2671167"/>
            <a:ext cx="3912156" cy="91440"/>
          </a:xfrm>
          <a:prstGeom prst="roundRect">
            <a:avLst>
              <a:gd name="adj" fmla="val 27063"/>
            </a:avLst>
          </a:prstGeom>
          <a:solidFill>
            <a:srgbClr val="F5F547"/>
          </a:solidFill>
          <a:ln/>
        </p:spPr>
      </p:sp>
      <p:sp>
        <p:nvSpPr>
          <p:cNvPr id="7" name="Shape 4"/>
          <p:cNvSpPr/>
          <p:nvPr/>
        </p:nvSpPr>
        <p:spPr>
          <a:xfrm>
            <a:off x="7772400" y="2446615"/>
            <a:ext cx="494824" cy="494824"/>
          </a:xfrm>
          <a:prstGeom prst="roundRect">
            <a:avLst>
              <a:gd name="adj" fmla="val 184793"/>
            </a:avLst>
          </a:prstGeom>
          <a:solidFill>
            <a:srgbClr val="F5F547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20871" y="2595086"/>
            <a:ext cx="197882" cy="1978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251496" y="3106460"/>
            <a:ext cx="2062163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Core Objective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6251496" y="3463171"/>
            <a:ext cx="3536633" cy="791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Detect and prevent prescription fraud using robust PL/SQL logic within hospital and pharmacy environments.</a:t>
            </a:r>
            <a:endParaRPr lang="en-US" sz="1250" dirty="0"/>
          </a:p>
        </p:txBody>
      </p:sp>
      <p:sp>
        <p:nvSpPr>
          <p:cNvPr id="11" name="Shape 7"/>
          <p:cNvSpPr/>
          <p:nvPr/>
        </p:nvSpPr>
        <p:spPr>
          <a:xfrm>
            <a:off x="10140791" y="2694027"/>
            <a:ext cx="3912275" cy="1748790"/>
          </a:xfrm>
          <a:prstGeom prst="roundRect">
            <a:avLst>
              <a:gd name="adj" fmla="val 6275"/>
            </a:avLst>
          </a:prstGeom>
          <a:solidFill>
            <a:srgbClr val="1F1F1F"/>
          </a:solidFill>
          <a:ln/>
        </p:spPr>
      </p:sp>
      <p:sp>
        <p:nvSpPr>
          <p:cNvPr id="12" name="Shape 8"/>
          <p:cNvSpPr/>
          <p:nvPr/>
        </p:nvSpPr>
        <p:spPr>
          <a:xfrm>
            <a:off x="10140791" y="2671167"/>
            <a:ext cx="3912275" cy="91440"/>
          </a:xfrm>
          <a:prstGeom prst="roundRect">
            <a:avLst>
              <a:gd name="adj" fmla="val 27063"/>
            </a:avLst>
          </a:prstGeom>
          <a:solidFill>
            <a:srgbClr val="F5F547"/>
          </a:solidFill>
          <a:ln/>
        </p:spPr>
      </p:sp>
      <p:sp>
        <p:nvSpPr>
          <p:cNvPr id="13" name="Shape 9"/>
          <p:cNvSpPr/>
          <p:nvPr/>
        </p:nvSpPr>
        <p:spPr>
          <a:xfrm>
            <a:off x="11849457" y="2446615"/>
            <a:ext cx="494824" cy="494824"/>
          </a:xfrm>
          <a:prstGeom prst="roundRect">
            <a:avLst>
              <a:gd name="adj" fmla="val 184793"/>
            </a:avLst>
          </a:prstGeom>
          <a:solidFill>
            <a:srgbClr val="F5F547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97928" y="2595086"/>
            <a:ext cx="197882" cy="197882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0328553" y="3106460"/>
            <a:ext cx="2062163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Patient Safety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10328553" y="3463171"/>
            <a:ext cx="3536752" cy="791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 legitimate medicine dispensing and compliance, reducing drug misuse and unauthorized requests.</a:t>
            </a:r>
            <a:endParaRPr lang="en-US" sz="1250" dirty="0"/>
          </a:p>
        </p:txBody>
      </p:sp>
      <p:sp>
        <p:nvSpPr>
          <p:cNvPr id="17" name="Shape 12"/>
          <p:cNvSpPr/>
          <p:nvPr/>
        </p:nvSpPr>
        <p:spPr>
          <a:xfrm>
            <a:off x="6063734" y="4855131"/>
            <a:ext cx="7989332" cy="1220867"/>
          </a:xfrm>
          <a:prstGeom prst="roundRect">
            <a:avLst>
              <a:gd name="adj" fmla="val 8988"/>
            </a:avLst>
          </a:prstGeom>
          <a:solidFill>
            <a:srgbClr val="1F1F1F"/>
          </a:solidFill>
          <a:ln/>
        </p:spPr>
      </p:sp>
      <p:sp>
        <p:nvSpPr>
          <p:cNvPr id="18" name="Shape 13"/>
          <p:cNvSpPr/>
          <p:nvPr/>
        </p:nvSpPr>
        <p:spPr>
          <a:xfrm>
            <a:off x="6063734" y="4832271"/>
            <a:ext cx="7989332" cy="91440"/>
          </a:xfrm>
          <a:prstGeom prst="roundRect">
            <a:avLst>
              <a:gd name="adj" fmla="val 27063"/>
            </a:avLst>
          </a:prstGeom>
          <a:solidFill>
            <a:srgbClr val="F5F547"/>
          </a:solidFill>
          <a:ln/>
        </p:spPr>
      </p:sp>
      <p:sp>
        <p:nvSpPr>
          <p:cNvPr id="19" name="Shape 14"/>
          <p:cNvSpPr/>
          <p:nvPr/>
        </p:nvSpPr>
        <p:spPr>
          <a:xfrm>
            <a:off x="9810988" y="4607719"/>
            <a:ext cx="494824" cy="494824"/>
          </a:xfrm>
          <a:prstGeom prst="roundRect">
            <a:avLst>
              <a:gd name="adj" fmla="val 184793"/>
            </a:avLst>
          </a:prstGeom>
          <a:solidFill>
            <a:srgbClr val="F5F547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59459" y="4756190"/>
            <a:ext cx="197882" cy="197882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6251496" y="5267563"/>
            <a:ext cx="2075378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Monitoring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6251496" y="5624274"/>
            <a:ext cx="7613809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 instant verification, alerts for suspicious activities, and comprehensive audit logging.</a:t>
            </a:r>
            <a:endParaRPr lang="en-US" sz="1250" dirty="0"/>
          </a:p>
        </p:txBody>
      </p:sp>
      <p:sp>
        <p:nvSpPr>
          <p:cNvPr id="23" name="Text 17"/>
          <p:cNvSpPr/>
          <p:nvPr/>
        </p:nvSpPr>
        <p:spPr>
          <a:xfrm>
            <a:off x="6063734" y="6323409"/>
            <a:ext cx="3299460" cy="4123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Features</a:t>
            </a:r>
            <a:endParaRPr lang="en-US" sz="2550" dirty="0"/>
          </a:p>
        </p:txBody>
      </p:sp>
      <p:sp>
        <p:nvSpPr>
          <p:cNvPr id="24" name="Text 18"/>
          <p:cNvSpPr/>
          <p:nvPr/>
        </p:nvSpPr>
        <p:spPr>
          <a:xfrm>
            <a:off x="6063734" y="7131606"/>
            <a:ext cx="3793450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Automated Prescription Verification Triggers</a:t>
            </a:r>
            <a:endParaRPr lang="en-US" sz="1250" dirty="0"/>
          </a:p>
        </p:txBody>
      </p:sp>
      <p:sp>
        <p:nvSpPr>
          <p:cNvPr id="25" name="Text 19"/>
          <p:cNvSpPr/>
          <p:nvPr/>
        </p:nvSpPr>
        <p:spPr>
          <a:xfrm>
            <a:off x="6063734" y="7453193"/>
            <a:ext cx="3793450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Fraud Detection &amp; Risk Scoring</a:t>
            </a:r>
            <a:endParaRPr lang="en-US" sz="1250" dirty="0"/>
          </a:p>
        </p:txBody>
      </p:sp>
      <p:sp>
        <p:nvSpPr>
          <p:cNvPr id="26" name="Text 20"/>
          <p:cNvSpPr/>
          <p:nvPr/>
        </p:nvSpPr>
        <p:spPr>
          <a:xfrm>
            <a:off x="10267236" y="7131606"/>
            <a:ext cx="3793450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Audit Trail for All Activities</a:t>
            </a:r>
            <a:endParaRPr lang="en-US" sz="1250" dirty="0"/>
          </a:p>
        </p:txBody>
      </p:sp>
      <p:sp>
        <p:nvSpPr>
          <p:cNvPr id="27" name="Text 21"/>
          <p:cNvSpPr/>
          <p:nvPr/>
        </p:nvSpPr>
        <p:spPr>
          <a:xfrm>
            <a:off x="10267236" y="7453193"/>
            <a:ext cx="3793450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Instant Alerts for Suspicious Actions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148" y="480179"/>
            <a:ext cx="7921704" cy="1091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Addressing the Critical Problem of Prescription Fraud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11148" y="1833443"/>
            <a:ext cx="7921704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Manual verification processes are no longer sufficient to counter sophisticated fraud attempts, leading to significant risks.</a:t>
            </a:r>
            <a:endParaRPr lang="en-US" sz="13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48" y="2588776"/>
            <a:ext cx="873085" cy="20822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58779" y="2763322"/>
            <a:ext cx="261949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Problem Statement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1658779" y="3195518"/>
            <a:ext cx="6874073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Increasing cases of forged or altered prescriptions.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1658779" y="3536037"/>
            <a:ext cx="6874073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Prevalence of unauthorized refill requests and doctor impersonation.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1658779" y="3876556"/>
            <a:ext cx="6874073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Slow, error-prone manual verification processes.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1658779" y="4217075"/>
            <a:ext cx="6874073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Absence of a secure and tamper-proof audit trail.</a:t>
            </a:r>
            <a:endParaRPr lang="en-US" sz="13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148" y="4671060"/>
            <a:ext cx="873085" cy="134016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658779" y="4845606"/>
            <a:ext cx="261949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Specific Issue Solved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1658779" y="5277803"/>
            <a:ext cx="6874073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Automatically detect and prevent suspicious prescription activities through intelligent PL/SQL logic and rule-based systems.</a:t>
            </a:r>
            <a:endParaRPr lang="en-US" sz="13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148" y="6011228"/>
            <a:ext cx="873085" cy="1741765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658779" y="6185773"/>
            <a:ext cx="261949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Impact if Unsolved</a:t>
            </a:r>
            <a:endParaRPr lang="en-US" sz="2050" dirty="0"/>
          </a:p>
        </p:txBody>
      </p:sp>
      <p:sp>
        <p:nvSpPr>
          <p:cNvPr id="16" name="Text 10"/>
          <p:cNvSpPr/>
          <p:nvPr/>
        </p:nvSpPr>
        <p:spPr>
          <a:xfrm>
            <a:off x="1658779" y="6617970"/>
            <a:ext cx="6874073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Substantial financial losses for healthcare facilities.</a:t>
            </a:r>
            <a:endParaRPr lang="en-US" sz="1350" dirty="0"/>
          </a:p>
        </p:txBody>
      </p:sp>
      <p:sp>
        <p:nvSpPr>
          <p:cNvPr id="17" name="Text 11"/>
          <p:cNvSpPr/>
          <p:nvPr/>
        </p:nvSpPr>
        <p:spPr>
          <a:xfrm>
            <a:off x="1658779" y="6958489"/>
            <a:ext cx="6874073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Increased risk of drug misuse and addiction.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1658779" y="7299008"/>
            <a:ext cx="6874073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Severely compromised patient safety and public trust.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2456" y="646390"/>
            <a:ext cx="916400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System Context &amp; Key Database Components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02456" y="1528405"/>
            <a:ext cx="13425488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system operates within the core of healthcare operations, leveraging an Oracle Database to ensure data integrity and security.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02456" y="2169438"/>
            <a:ext cx="3442573" cy="430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System Context</a:t>
            </a:r>
            <a:endParaRPr lang="en-US" sz="2700" dirty="0"/>
          </a:p>
        </p:txBody>
      </p:sp>
      <p:sp>
        <p:nvSpPr>
          <p:cNvPr id="5" name="Text 3"/>
          <p:cNvSpPr/>
          <p:nvPr/>
        </p:nvSpPr>
        <p:spPr>
          <a:xfrm>
            <a:off x="602456" y="2771656"/>
            <a:ext cx="650283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Application: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Hospitals, clinics, and pharmacies.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02456" y="3107293"/>
            <a:ext cx="6502837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Integration: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Seamlessly with existing prescription issuance and dispensing workflows.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2456" y="3718322"/>
            <a:ext cx="650283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Technology: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Oracle Database, PL/SQL triggers, procedures, and functions.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02456" y="4053959"/>
            <a:ext cx="650283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Functionality: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Real-time monitoring with instant alert generation.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02456" y="4501396"/>
            <a:ext cx="3442573" cy="430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Target Users</a:t>
            </a:r>
            <a:endParaRPr lang="en-US" sz="2700" dirty="0"/>
          </a:p>
        </p:txBody>
      </p:sp>
      <p:sp>
        <p:nvSpPr>
          <p:cNvPr id="10" name="Text 8"/>
          <p:cNvSpPr/>
          <p:nvPr/>
        </p:nvSpPr>
        <p:spPr>
          <a:xfrm>
            <a:off x="602456" y="5103614"/>
            <a:ext cx="6502837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Primary: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Pharmacists, Hospital IT Staff, Prescription Verification Officers, Doctors.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602456" y="5809298"/>
            <a:ext cx="6502837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Secondary: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Hospital Administrators, Health Regulators, Insurance Fraud Investigators.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7532727" y="2169438"/>
            <a:ext cx="3442573" cy="430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Database Tables</a:t>
            </a:r>
            <a:endParaRPr lang="en-US" sz="2700" dirty="0"/>
          </a:p>
        </p:txBody>
      </p:sp>
      <p:sp>
        <p:nvSpPr>
          <p:cNvPr id="13" name="Shape 11"/>
          <p:cNvSpPr/>
          <p:nvPr/>
        </p:nvSpPr>
        <p:spPr>
          <a:xfrm>
            <a:off x="7532727" y="2793206"/>
            <a:ext cx="6502837" cy="4596408"/>
          </a:xfrm>
          <a:prstGeom prst="roundRect">
            <a:avLst>
              <a:gd name="adj" fmla="val 56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540347" y="2800826"/>
            <a:ext cx="6487597" cy="7724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7712631" y="2911673"/>
            <a:ext cx="949523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DOCTORS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9013865" y="2911673"/>
            <a:ext cx="2243257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doctor_id (PK), license_number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11608832" y="2911673"/>
            <a:ext cx="224706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Stores doctor credentials</a:t>
            </a:r>
            <a:endParaRPr lang="en-US" sz="1350" dirty="0"/>
          </a:p>
        </p:txBody>
      </p:sp>
      <p:sp>
        <p:nvSpPr>
          <p:cNvPr id="18" name="Shape 16"/>
          <p:cNvSpPr/>
          <p:nvPr/>
        </p:nvSpPr>
        <p:spPr>
          <a:xfrm>
            <a:off x="7540347" y="3573304"/>
            <a:ext cx="6487597" cy="4970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7712631" y="3684151"/>
            <a:ext cx="949523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PATIENTS</a:t>
            </a:r>
            <a:endParaRPr lang="en-US" sz="1350" dirty="0"/>
          </a:p>
        </p:txBody>
      </p:sp>
      <p:sp>
        <p:nvSpPr>
          <p:cNvPr id="20" name="Text 18"/>
          <p:cNvSpPr/>
          <p:nvPr/>
        </p:nvSpPr>
        <p:spPr>
          <a:xfrm>
            <a:off x="9013865" y="3684151"/>
            <a:ext cx="224325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patient_id (PK), national_id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11608832" y="3684151"/>
            <a:ext cx="224706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Patient demographics</a:t>
            </a:r>
            <a:endParaRPr lang="en-US" sz="1350" dirty="0"/>
          </a:p>
        </p:txBody>
      </p:sp>
      <p:sp>
        <p:nvSpPr>
          <p:cNvPr id="22" name="Shape 20"/>
          <p:cNvSpPr/>
          <p:nvPr/>
        </p:nvSpPr>
        <p:spPr>
          <a:xfrm>
            <a:off x="7540347" y="4070390"/>
            <a:ext cx="6487597" cy="4970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7712631" y="4181237"/>
            <a:ext cx="949523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MEDICINES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9013865" y="4181237"/>
            <a:ext cx="224325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medicine_id (PK), risk_level</a:t>
            </a:r>
            <a:endParaRPr lang="en-US" sz="1350" dirty="0"/>
          </a:p>
        </p:txBody>
      </p:sp>
      <p:sp>
        <p:nvSpPr>
          <p:cNvPr id="25" name="Text 23"/>
          <p:cNvSpPr/>
          <p:nvPr/>
        </p:nvSpPr>
        <p:spPr>
          <a:xfrm>
            <a:off x="11608832" y="4181237"/>
            <a:ext cx="224706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Medicine details &amp; risk</a:t>
            </a:r>
            <a:endParaRPr lang="en-US" sz="1350" dirty="0"/>
          </a:p>
        </p:txBody>
      </p:sp>
      <p:sp>
        <p:nvSpPr>
          <p:cNvPr id="26" name="Shape 24"/>
          <p:cNvSpPr/>
          <p:nvPr/>
        </p:nvSpPr>
        <p:spPr>
          <a:xfrm>
            <a:off x="7540347" y="4567476"/>
            <a:ext cx="6487597" cy="7724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7712631" y="4678323"/>
            <a:ext cx="949523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PRESCRIPTIONS</a:t>
            </a:r>
            <a:endParaRPr lang="en-US" sz="1350" dirty="0"/>
          </a:p>
        </p:txBody>
      </p:sp>
      <p:sp>
        <p:nvSpPr>
          <p:cNvPr id="28" name="Text 26"/>
          <p:cNvSpPr/>
          <p:nvPr/>
        </p:nvSpPr>
        <p:spPr>
          <a:xfrm>
            <a:off x="9013865" y="4678323"/>
            <a:ext cx="224325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pres_id (PK), status</a:t>
            </a:r>
            <a:endParaRPr lang="en-US" sz="1350" dirty="0"/>
          </a:p>
        </p:txBody>
      </p:sp>
      <p:sp>
        <p:nvSpPr>
          <p:cNvPr id="29" name="Text 27"/>
          <p:cNvSpPr/>
          <p:nvPr/>
        </p:nvSpPr>
        <p:spPr>
          <a:xfrm>
            <a:off x="11608832" y="4678323"/>
            <a:ext cx="224706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 issued prescriptions</a:t>
            </a:r>
            <a:endParaRPr lang="en-US" sz="1350" dirty="0"/>
          </a:p>
        </p:txBody>
      </p:sp>
      <p:sp>
        <p:nvSpPr>
          <p:cNvPr id="30" name="Shape 28"/>
          <p:cNvSpPr/>
          <p:nvPr/>
        </p:nvSpPr>
        <p:spPr>
          <a:xfrm>
            <a:off x="7540347" y="5339953"/>
            <a:ext cx="6487597" cy="77247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7712631" y="5450800"/>
            <a:ext cx="949523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DISPENSE_LOGS</a:t>
            </a:r>
            <a:endParaRPr lang="en-US" sz="1350" dirty="0"/>
          </a:p>
        </p:txBody>
      </p:sp>
      <p:sp>
        <p:nvSpPr>
          <p:cNvPr id="32" name="Text 30"/>
          <p:cNvSpPr/>
          <p:nvPr/>
        </p:nvSpPr>
        <p:spPr>
          <a:xfrm>
            <a:off x="9013865" y="5450800"/>
            <a:ext cx="2243257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dispense_id (PK), pres_id (FK)</a:t>
            </a:r>
            <a:endParaRPr lang="en-US" sz="1350" dirty="0"/>
          </a:p>
        </p:txBody>
      </p:sp>
      <p:sp>
        <p:nvSpPr>
          <p:cNvPr id="33" name="Text 31"/>
          <p:cNvSpPr/>
          <p:nvPr/>
        </p:nvSpPr>
        <p:spPr>
          <a:xfrm>
            <a:off x="11608832" y="5450800"/>
            <a:ext cx="224706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Records dispensing events</a:t>
            </a:r>
            <a:endParaRPr lang="en-US" sz="1350" dirty="0"/>
          </a:p>
        </p:txBody>
      </p:sp>
      <p:sp>
        <p:nvSpPr>
          <p:cNvPr id="34" name="Shape 32"/>
          <p:cNvSpPr/>
          <p:nvPr/>
        </p:nvSpPr>
        <p:spPr>
          <a:xfrm>
            <a:off x="7540347" y="6112431"/>
            <a:ext cx="6487597" cy="7724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7712631" y="6223278"/>
            <a:ext cx="949523" cy="550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FRAUD_ALERTS</a:t>
            </a:r>
            <a:endParaRPr lang="en-US" sz="1350" dirty="0"/>
          </a:p>
        </p:txBody>
      </p:sp>
      <p:sp>
        <p:nvSpPr>
          <p:cNvPr id="36" name="Text 34"/>
          <p:cNvSpPr/>
          <p:nvPr/>
        </p:nvSpPr>
        <p:spPr>
          <a:xfrm>
            <a:off x="9013865" y="6223278"/>
            <a:ext cx="224325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alert_id (PK), alert_type</a:t>
            </a:r>
            <a:endParaRPr lang="en-US" sz="1350" dirty="0"/>
          </a:p>
        </p:txBody>
      </p:sp>
      <p:sp>
        <p:nvSpPr>
          <p:cNvPr id="37" name="Text 35"/>
          <p:cNvSpPr/>
          <p:nvPr/>
        </p:nvSpPr>
        <p:spPr>
          <a:xfrm>
            <a:off x="11608832" y="6223278"/>
            <a:ext cx="224706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Stores triggered alerts</a:t>
            </a:r>
            <a:endParaRPr lang="en-US" sz="1350" dirty="0"/>
          </a:p>
        </p:txBody>
      </p:sp>
      <p:sp>
        <p:nvSpPr>
          <p:cNvPr id="38" name="Shape 36"/>
          <p:cNvSpPr/>
          <p:nvPr/>
        </p:nvSpPr>
        <p:spPr>
          <a:xfrm>
            <a:off x="7540347" y="6884908"/>
            <a:ext cx="6487597" cy="4970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7712631" y="6995755"/>
            <a:ext cx="949523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AUDIT_LOG</a:t>
            </a:r>
            <a:endParaRPr lang="en-US" sz="1350" dirty="0"/>
          </a:p>
        </p:txBody>
      </p:sp>
      <p:sp>
        <p:nvSpPr>
          <p:cNvPr id="40" name="Text 38"/>
          <p:cNvSpPr/>
          <p:nvPr/>
        </p:nvSpPr>
        <p:spPr>
          <a:xfrm>
            <a:off x="9013865" y="6995755"/>
            <a:ext cx="224325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audit_id (PK), action_type</a:t>
            </a:r>
            <a:endParaRPr lang="en-US" sz="1350" dirty="0"/>
          </a:p>
        </p:txBody>
      </p:sp>
      <p:sp>
        <p:nvSpPr>
          <p:cNvPr id="41" name="Text 39"/>
          <p:cNvSpPr/>
          <p:nvPr/>
        </p:nvSpPr>
        <p:spPr>
          <a:xfrm>
            <a:off x="11608832" y="6995755"/>
            <a:ext cx="2247067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Accountability records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7317" y="343614"/>
            <a:ext cx="5829538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Innovation, Goals &amp; Expected Outcomes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437317" y="984052"/>
            <a:ext cx="13755767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system introduces advanced features to redefine prescription management, ensuring security and efficiency.</a:t>
            </a:r>
            <a:endParaRPr lang="en-US" sz="9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7317" y="1324570"/>
            <a:ext cx="4481036" cy="448103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37317" y="5930503"/>
            <a:ext cx="156210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Innovation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437317" y="6200656"/>
            <a:ext cx="448103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PL/SQL fraud detection.</a:t>
            </a:r>
            <a:endParaRPr lang="en-US" sz="950" dirty="0"/>
          </a:p>
        </p:txBody>
      </p:sp>
      <p:sp>
        <p:nvSpPr>
          <p:cNvPr id="7" name="Text 4"/>
          <p:cNvSpPr/>
          <p:nvPr/>
        </p:nvSpPr>
        <p:spPr>
          <a:xfrm>
            <a:off x="437317" y="6444377"/>
            <a:ext cx="448103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risk scoring for prescriptions &amp; patients.</a:t>
            </a:r>
            <a:endParaRPr lang="en-US" sz="950" dirty="0"/>
          </a:p>
        </p:txBody>
      </p:sp>
      <p:sp>
        <p:nvSpPr>
          <p:cNvPr id="8" name="Text 5"/>
          <p:cNvSpPr/>
          <p:nvPr/>
        </p:nvSpPr>
        <p:spPr>
          <a:xfrm>
            <a:off x="437317" y="6688098"/>
            <a:ext cx="448103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Automated alerts &amp; tamper-proof audit logs.</a:t>
            </a:r>
            <a:endParaRPr lang="en-US" sz="9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563" y="1324570"/>
            <a:ext cx="4481155" cy="448115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074563" y="5930622"/>
            <a:ext cx="156210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Project Goals</a:t>
            </a: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5074563" y="6200775"/>
            <a:ext cx="448115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Verify doctor credentials &amp; authorization.</a:t>
            </a:r>
            <a:endParaRPr lang="en-US" sz="950" dirty="0"/>
          </a:p>
        </p:txBody>
      </p:sp>
      <p:sp>
        <p:nvSpPr>
          <p:cNvPr id="12" name="Text 8"/>
          <p:cNvSpPr/>
          <p:nvPr/>
        </p:nvSpPr>
        <p:spPr>
          <a:xfrm>
            <a:off x="5074563" y="6444496"/>
            <a:ext cx="448115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Detect &amp; prevent abnormal refill requests.</a:t>
            </a:r>
            <a:endParaRPr lang="en-US" sz="950" dirty="0"/>
          </a:p>
        </p:txBody>
      </p:sp>
      <p:sp>
        <p:nvSpPr>
          <p:cNvPr id="13" name="Text 9"/>
          <p:cNvSpPr/>
          <p:nvPr/>
        </p:nvSpPr>
        <p:spPr>
          <a:xfrm>
            <a:off x="5074563" y="6688217"/>
            <a:ext cx="448115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Generate automatic fraud alerts.</a:t>
            </a:r>
            <a:endParaRPr lang="en-US" sz="950" dirty="0"/>
          </a:p>
        </p:txBody>
      </p:sp>
      <p:sp>
        <p:nvSpPr>
          <p:cNvPr id="14" name="Text 10"/>
          <p:cNvSpPr/>
          <p:nvPr/>
        </p:nvSpPr>
        <p:spPr>
          <a:xfrm>
            <a:off x="5074563" y="6931938"/>
            <a:ext cx="448115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Maintain comprehensive audit logs.</a:t>
            </a:r>
            <a:endParaRPr lang="en-US" sz="95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1928" y="1324570"/>
            <a:ext cx="4481036" cy="448103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711928" y="5930503"/>
            <a:ext cx="156210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Expected Outcomes</a:t>
            </a:r>
            <a:endParaRPr lang="en-US" sz="1200" dirty="0"/>
          </a:p>
        </p:txBody>
      </p:sp>
      <p:sp>
        <p:nvSpPr>
          <p:cNvPr id="17" name="Text 12"/>
          <p:cNvSpPr/>
          <p:nvPr/>
        </p:nvSpPr>
        <p:spPr>
          <a:xfrm>
            <a:off x="9711928" y="6200656"/>
            <a:ext cx="448103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Significant reduction in prescription fraud.</a:t>
            </a:r>
            <a:endParaRPr lang="en-US" sz="950" dirty="0"/>
          </a:p>
        </p:txBody>
      </p:sp>
      <p:sp>
        <p:nvSpPr>
          <p:cNvPr id="18" name="Text 13"/>
          <p:cNvSpPr/>
          <p:nvPr/>
        </p:nvSpPr>
        <p:spPr>
          <a:xfrm>
            <a:off x="9711928" y="6444377"/>
            <a:ext cx="448103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Faster, automated verification processes.</a:t>
            </a:r>
            <a:endParaRPr lang="en-US" sz="950" dirty="0"/>
          </a:p>
        </p:txBody>
      </p:sp>
      <p:sp>
        <p:nvSpPr>
          <p:cNvPr id="19" name="Text 14"/>
          <p:cNvSpPr/>
          <p:nvPr/>
        </p:nvSpPr>
        <p:spPr>
          <a:xfrm>
            <a:off x="9711928" y="6688098"/>
            <a:ext cx="448103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Improved patient safety &amp; drug compliance.</a:t>
            </a:r>
            <a:endParaRPr lang="en-US" sz="950" dirty="0"/>
          </a:p>
        </p:txBody>
      </p:sp>
      <p:sp>
        <p:nvSpPr>
          <p:cNvPr id="20" name="Text 15"/>
          <p:cNvSpPr/>
          <p:nvPr/>
        </p:nvSpPr>
        <p:spPr>
          <a:xfrm>
            <a:off x="9711928" y="6931819"/>
            <a:ext cx="4481036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Reliable data for administrators &amp; regulators.</a:t>
            </a:r>
            <a:endParaRPr lang="en-US" sz="950" dirty="0"/>
          </a:p>
        </p:txBody>
      </p:sp>
      <p:sp>
        <p:nvSpPr>
          <p:cNvPr id="21" name="Text 16"/>
          <p:cNvSpPr/>
          <p:nvPr/>
        </p:nvSpPr>
        <p:spPr>
          <a:xfrm>
            <a:off x="437317" y="7319367"/>
            <a:ext cx="3530084" cy="312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Business Intelligence Potential</a:t>
            </a:r>
            <a:endParaRPr lang="en-US" sz="1950" dirty="0"/>
          </a:p>
        </p:txBody>
      </p:sp>
      <p:sp>
        <p:nvSpPr>
          <p:cNvPr id="22" name="Text 17"/>
          <p:cNvSpPr/>
          <p:nvPr/>
        </p:nvSpPr>
        <p:spPr>
          <a:xfrm>
            <a:off x="437317" y="7943969"/>
            <a:ext cx="1735217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Analytics Enhancement</a:t>
            </a:r>
            <a:endParaRPr lang="en-US" sz="1200" dirty="0"/>
          </a:p>
        </p:txBody>
      </p:sp>
      <p:sp>
        <p:nvSpPr>
          <p:cNvPr id="23" name="Text 18"/>
          <p:cNvSpPr/>
          <p:nvPr/>
        </p:nvSpPr>
        <p:spPr>
          <a:xfrm>
            <a:off x="437317" y="8264128"/>
            <a:ext cx="672548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Monitor fraud patterns over time.</a:t>
            </a:r>
            <a:endParaRPr lang="en-US" sz="950" dirty="0"/>
          </a:p>
        </p:txBody>
      </p:sp>
      <p:sp>
        <p:nvSpPr>
          <p:cNvPr id="24" name="Text 19"/>
          <p:cNvSpPr/>
          <p:nvPr/>
        </p:nvSpPr>
        <p:spPr>
          <a:xfrm>
            <a:off x="437317" y="8507849"/>
            <a:ext cx="672548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high-risk medicines &amp; patients.</a:t>
            </a:r>
            <a:endParaRPr lang="en-US" sz="950" dirty="0"/>
          </a:p>
        </p:txBody>
      </p:sp>
      <p:sp>
        <p:nvSpPr>
          <p:cNvPr id="25" name="Text 20"/>
          <p:cNvSpPr/>
          <p:nvPr/>
        </p:nvSpPr>
        <p:spPr>
          <a:xfrm>
            <a:off x="437317" y="8751570"/>
            <a:ext cx="672548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Analyze doctor compliance &amp; authorization.</a:t>
            </a:r>
            <a:endParaRPr lang="en-US" sz="950" dirty="0"/>
          </a:p>
        </p:txBody>
      </p:sp>
      <p:sp>
        <p:nvSpPr>
          <p:cNvPr id="26" name="Text 21"/>
          <p:cNvSpPr/>
          <p:nvPr/>
        </p:nvSpPr>
        <p:spPr>
          <a:xfrm>
            <a:off x="7475220" y="7943969"/>
            <a:ext cx="156210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BI Use Cases</a:t>
            </a:r>
            <a:endParaRPr lang="en-US" sz="1200" dirty="0"/>
          </a:p>
        </p:txBody>
      </p:sp>
      <p:sp>
        <p:nvSpPr>
          <p:cNvPr id="27" name="Text 22"/>
          <p:cNvSpPr/>
          <p:nvPr/>
        </p:nvSpPr>
        <p:spPr>
          <a:xfrm>
            <a:off x="7475220" y="8264128"/>
            <a:ext cx="672548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Prescription fraud trend visualization.</a:t>
            </a:r>
            <a:endParaRPr lang="en-US" sz="950" dirty="0"/>
          </a:p>
        </p:txBody>
      </p:sp>
      <p:sp>
        <p:nvSpPr>
          <p:cNvPr id="28" name="Text 23"/>
          <p:cNvSpPr/>
          <p:nvPr/>
        </p:nvSpPr>
        <p:spPr>
          <a:xfrm>
            <a:off x="7475220" y="8507849"/>
            <a:ext cx="672548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High-risk drug monitoring reports.</a:t>
            </a:r>
            <a:endParaRPr lang="en-US" sz="950" dirty="0"/>
          </a:p>
        </p:txBody>
      </p:sp>
      <p:sp>
        <p:nvSpPr>
          <p:cNvPr id="29" name="Text 24"/>
          <p:cNvSpPr/>
          <p:nvPr/>
        </p:nvSpPr>
        <p:spPr>
          <a:xfrm>
            <a:off x="7475220" y="8751570"/>
            <a:ext cx="6725483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Predictive alerts for proactive prevention.</a:t>
            </a:r>
            <a:endParaRPr lang="en-US" sz="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2025-12-09T13:39:35Z</dcterms:created>
  <dcterms:modified xsi:type="dcterms:W3CDTF">2025-12-09T13:39:35Z</dcterms:modified>
</cp:coreProperties>
</file>